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1" r:id="rId2"/>
  </p:sldMasterIdLst>
  <p:notesMasterIdLst>
    <p:notesMasterId r:id="rId16"/>
  </p:notesMasterIdLst>
  <p:sldIdLst>
    <p:sldId id="256" r:id="rId3"/>
    <p:sldId id="258" r:id="rId4"/>
    <p:sldId id="267" r:id="rId5"/>
    <p:sldId id="271" r:id="rId6"/>
    <p:sldId id="272" r:id="rId7"/>
    <p:sldId id="274" r:id="rId8"/>
    <p:sldId id="276" r:id="rId9"/>
    <p:sldId id="275" r:id="rId10"/>
    <p:sldId id="259" r:id="rId11"/>
    <p:sldId id="4402" r:id="rId12"/>
    <p:sldId id="4401" r:id="rId13"/>
    <p:sldId id="4400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45" autoAdjust="0"/>
  </p:normalViewPr>
  <p:slideViewPr>
    <p:cSldViewPr snapToGrid="0" snapToObjects="1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C0198-8F64-9446-8630-5A3B8D73112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7608D-CC5C-2946-B1A5-0D2A7106ED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88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7608D-CC5C-2946-B1A5-0D2A7106E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36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7608D-CC5C-2946-B1A5-0D2A7106ED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4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10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dirty="0"/>
              <a:t>Microsoft </a:t>
            </a:r>
            <a:r>
              <a:rPr lang="es-ES" sz="1200" dirty="0" err="1"/>
              <a:t>Fabric</a:t>
            </a:r>
            <a:r>
              <a:rPr lang="es-ES" sz="1200" dirty="0"/>
              <a:t> proporciona un conjunto integrado de servicios que le permiten adquirir, almacenar, procesar y analizar datos en un único entorno.</a:t>
            </a:r>
            <a:endParaRPr lang="es-CO" sz="1200" dirty="0"/>
          </a:p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7608D-CC5C-2946-B1A5-0D2A7106ED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9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23" indent="-457223">
              <a:buFont typeface="Arial" panose="020B0604020202020204" pitchFamily="34" charset="0"/>
              <a:buChar char="•"/>
            </a:pPr>
            <a:r>
              <a:rPr lang="es-ES" sz="1200" dirty="0"/>
              <a:t>Ingeniería de datos</a:t>
            </a:r>
          </a:p>
          <a:p>
            <a:pPr marL="457223" indent="-457223">
              <a:buFont typeface="Arial" panose="020B0604020202020204" pitchFamily="34" charset="0"/>
              <a:buChar char="•"/>
            </a:pPr>
            <a:r>
              <a:rPr lang="es-ES" sz="1200" dirty="0"/>
              <a:t>Integración de datos</a:t>
            </a:r>
          </a:p>
          <a:p>
            <a:pPr marL="457223" indent="-457223">
              <a:buFont typeface="Arial" panose="020B0604020202020204" pitchFamily="34" charset="0"/>
              <a:buChar char="•"/>
            </a:pPr>
            <a:r>
              <a:rPr lang="es-ES" sz="1200" dirty="0"/>
              <a:t>Almacenamiento de datos</a:t>
            </a:r>
          </a:p>
          <a:p>
            <a:pPr marL="457223" indent="-457223">
              <a:buFont typeface="Arial" panose="020B0604020202020204" pitchFamily="34" charset="0"/>
              <a:buChar char="•"/>
            </a:pPr>
            <a:r>
              <a:rPr lang="es-ES" sz="1200" dirty="0"/>
              <a:t>Análisis en tiempo real</a:t>
            </a:r>
          </a:p>
          <a:p>
            <a:pPr marL="457223" indent="-457223">
              <a:buFont typeface="Arial" panose="020B0604020202020204" pitchFamily="34" charset="0"/>
              <a:buChar char="•"/>
            </a:pPr>
            <a:r>
              <a:rPr lang="es-ES" sz="1200" dirty="0"/>
              <a:t>Ciencia de datos</a:t>
            </a:r>
          </a:p>
          <a:p>
            <a:pPr marL="457223" indent="-457223">
              <a:buFont typeface="Arial" panose="020B0604020202020204" pitchFamily="34" charset="0"/>
              <a:buChar char="•"/>
            </a:pPr>
            <a:r>
              <a:rPr lang="es-ES" sz="1200" dirty="0"/>
              <a:t>Business </a:t>
            </a:r>
            <a:r>
              <a:rPr lang="es-ES" sz="1200" dirty="0" err="1"/>
              <a:t>intelligence</a:t>
            </a:r>
            <a:endParaRPr lang="es-ES" sz="1200" dirty="0"/>
          </a:p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9FDCB-3BDC-4D08-BA51-A044BA5E5489}" type="slidenum">
              <a:rPr lang="es-GT" smtClean="0"/>
              <a:t>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4748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OneLake</a:t>
            </a:r>
            <a:r>
              <a:rPr lang="en-US" sz="1200" dirty="0"/>
              <a:t> se </a:t>
            </a:r>
            <a:r>
              <a:rPr lang="en-US" sz="1200" dirty="0" err="1"/>
              <a:t>basa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 </a:t>
            </a:r>
            <a:r>
              <a:rPr lang="en-US" sz="1200" i="1" dirty="0"/>
              <a:t>Azure Data Lake Storage</a:t>
            </a:r>
            <a:r>
              <a:rPr lang="en-US" sz="1200" dirty="0"/>
              <a:t> (ADLS) y </a:t>
            </a:r>
            <a:r>
              <a:rPr lang="en-US" sz="1200" dirty="0" err="1"/>
              <a:t>los</a:t>
            </a:r>
            <a:r>
              <a:rPr lang="en-US" sz="1200" dirty="0"/>
              <a:t> </a:t>
            </a:r>
            <a:r>
              <a:rPr lang="en-US" sz="1200" dirty="0" err="1"/>
              <a:t>datos</a:t>
            </a:r>
            <a:r>
              <a:rPr lang="en-US" sz="1200" dirty="0"/>
              <a:t> </a:t>
            </a:r>
            <a:r>
              <a:rPr lang="en-US" sz="1200" dirty="0" err="1"/>
              <a:t>pueden</a:t>
            </a:r>
            <a:r>
              <a:rPr lang="en-US" sz="1200" dirty="0"/>
              <a:t> </a:t>
            </a:r>
            <a:r>
              <a:rPr lang="en-US" sz="1200" dirty="0" err="1"/>
              <a:t>almacenarse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cualquier</a:t>
            </a:r>
            <a:r>
              <a:rPr lang="en-US" sz="1200" dirty="0"/>
              <a:t> </a:t>
            </a:r>
            <a:r>
              <a:rPr lang="en-US" sz="1200" dirty="0" err="1"/>
              <a:t>formato</a:t>
            </a:r>
            <a:r>
              <a:rPr lang="en-US" sz="1200" dirty="0"/>
              <a:t>, </a:t>
            </a:r>
            <a:r>
              <a:rPr lang="en-US" sz="1200" dirty="0" err="1"/>
              <a:t>incluidos</a:t>
            </a:r>
            <a:r>
              <a:rPr lang="en-US" sz="1200" dirty="0"/>
              <a:t> Delta, Parquet, CSV, JSON</a:t>
            </a:r>
          </a:p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7608D-CC5C-2946-B1A5-0D2A7106ED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2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7608D-CC5C-2946-B1A5-0D2A7106ED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8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55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74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286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06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30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39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16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01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3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4E77-E045-F94B-AFAA-C613DF5B9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40774-1475-B54D-9547-560EA30D1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637FC-E3C3-DD4B-A7B2-2BD331C0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753EA-97E3-754C-8082-B0C27F3C1D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0F68E-44DC-BB4C-A523-D9287B46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767E4-6957-8942-BD19-5A44C9EC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62707-18DF-374B-99B5-B5264617F75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63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peaker bi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FirstName"/>
          <p:cNvSpPr txBox="1">
            <a:spLocks noGrp="1"/>
          </p:cNvSpPr>
          <p:nvPr>
            <p:ph type="title" hasCustomPrompt="1"/>
          </p:nvPr>
        </p:nvSpPr>
        <p:spPr>
          <a:xfrm>
            <a:off x="424540" y="451274"/>
            <a:ext cx="6137625" cy="71188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FirstName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24542" y="2560816"/>
            <a:ext cx="6035253" cy="647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1045028" indent="-587828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L="1428750" indent="-51435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L="1828800" indent="-45720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L="2286000" indent="-45720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</a:lstStyle>
          <a:p>
            <a:r>
              <a:t>Job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702438" y="378547"/>
            <a:ext cx="1685407" cy="16854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4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4" cy="54021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ext Placeholder 41"/>
          <p:cNvSpPr>
            <a:spLocks noGrp="1"/>
          </p:cNvSpPr>
          <p:nvPr>
            <p:ph type="body" sz="quarter" idx="22" hasCustomPrompt="1"/>
          </p:nvPr>
        </p:nvSpPr>
        <p:spPr>
          <a:xfrm>
            <a:off x="424540" y="1168023"/>
            <a:ext cx="6137626" cy="711883"/>
          </a:xfrm>
          <a:prstGeom prst="rect">
            <a:avLst/>
          </a:prstGeom>
        </p:spPr>
        <p:txBody>
          <a:bodyPr/>
          <a:lstStyle>
            <a:lvl1pPr marL="0" indent="0" defTabSz="621791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sz="4080" b="1"/>
            </a:lvl1pPr>
          </a:lstStyle>
          <a:p>
            <a:r>
              <a:t>SecondName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8942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2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B33D-13CE-C144-A1D4-8982D0EA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78F0C-EB58-1843-8F6A-D52CE7E8C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3BFDE-D035-5C43-B1EA-A2946D20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99AEA-AF09-9E4F-98F6-57D800AAC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BF2CB-7A5C-1B46-895B-6E238241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05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EFA9-84E5-DC4C-A1BA-D707F2BF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DB6B-173D-2142-9541-571A48214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9A11D-D9DC-F44A-9FA9-BC04A1BE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CC3EE-F7A9-7C45-9D11-A049AFBE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E2ED-EE96-8F48-BBF4-FC4EF3B1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8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8859-372C-7346-9FFE-E0BB5503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78075-010D-D34B-BE95-5A1FDB98D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2E62-2B81-6F43-B987-3291EF83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DF713-21B6-C34C-8A1D-AC8E4EB7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9B0B3-4033-9C42-9335-84195B7E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29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DEB4-89CE-0E4C-A329-0A5496AD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A08B-DB88-FC4F-95BA-74D624FB4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49339-BE4F-4C41-9DCA-1D64856AE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DD65-64FF-3B4F-A34E-56F2D8B7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4FE21-8474-2547-BD93-992E6432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EF2D9-A929-BD41-A2C7-26D3AF5C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43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F2D4-3C6B-D041-B7A7-72178727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0CF98-A2AC-5740-94A5-0B29D44A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AFD92-F9B4-6943-A439-236222374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1D430-ADE6-1F4A-B6CF-4B0016031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BCCDC-A49B-5B4F-8E15-28D8C6EA7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15A9F-822F-2247-B92C-805563BF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D9F89-738C-4E46-85C4-9EA41DC5C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9931C-DB7E-2E4D-BB90-D6D5D774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63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1FAA-0CF7-264C-91AD-1437FC06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D6787-2BB2-414B-B9A8-AF22DBBF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EC7F3-BB51-364D-9891-0E8EE9A7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015D0-C63C-0947-AA9D-0519FECD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4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140CC0-90B0-9B47-AB38-C0CADA9A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07C6D-B6F4-CE47-967C-F3052ADE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13A17-D67E-DE4B-99E5-E582E1A0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37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6E15-92E6-9D44-AF38-AF74E915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B6ECB-2B6F-F140-A944-4F87BCD1B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64C53-4777-B24C-B295-BE7AF4DA4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1CBB1-CCA3-1D47-ACF6-D41C460B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8C338-4695-3B49-881D-AB07E8217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50F2E-4F19-AC44-97C6-5C944DF2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81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CBB4-6006-C349-AB08-BFC5D78A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CA19-9B75-974A-9C87-4BE8566CD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BA201-D0B5-4D47-8A53-289453849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47DC8-74D0-034A-B5C2-83781433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BED32-5F4E-7641-80F9-2F6F8DA9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CB7C6-FEF8-354D-8FC4-3C8F2E13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6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410B-9F9E-6D4E-9947-FCDF30C0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ACEC7-FDC5-2240-B71D-1A4F083F0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527C4-1B9A-E341-B04C-FA56FFDB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241F3-CB5C-5C48-B9E4-B744BA8A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66ED5-7451-0E4D-944E-78F81E79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30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98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2F1FA5-98AA-C64C-AA55-D33BB279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969BC-A6A0-674D-886D-7BF0F6BB6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1FC0E-B32B-124E-9F26-989CE5A3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137D3-1862-7F41-8C5B-FE81084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BB7F7-6255-FA48-A107-3FB888DF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76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peaker bi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Name"/>
          <p:cNvSpPr txBox="1">
            <a:spLocks noGrp="1"/>
          </p:cNvSpPr>
          <p:nvPr>
            <p:ph type="title" hasCustomPrompt="1"/>
          </p:nvPr>
        </p:nvSpPr>
        <p:spPr>
          <a:xfrm>
            <a:off x="424540" y="451274"/>
            <a:ext cx="6137625" cy="71188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FirstName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24542" y="2560816"/>
            <a:ext cx="6035253" cy="647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1045028" indent="-587828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L="1428750" indent="-51435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L="1828800" indent="-45720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L="2286000" indent="-45720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</a:lstStyle>
          <a:p>
            <a:r>
              <a:t>Job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702438" y="378547"/>
            <a:ext cx="1685407" cy="16854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" name="Text Placeholder 41"/>
          <p:cNvSpPr>
            <a:spLocks noGrp="1"/>
          </p:cNvSpPr>
          <p:nvPr>
            <p:ph type="body" sz="quarter" idx="22" hasCustomPrompt="1"/>
          </p:nvPr>
        </p:nvSpPr>
        <p:spPr>
          <a:xfrm>
            <a:off x="424540" y="1168023"/>
            <a:ext cx="6137626" cy="711883"/>
          </a:xfrm>
          <a:prstGeom prst="rect">
            <a:avLst/>
          </a:prstGeom>
        </p:spPr>
        <p:txBody>
          <a:bodyPr/>
          <a:lstStyle>
            <a:lvl1pPr marL="0" indent="0" defTabSz="621791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sz="4080" b="1"/>
            </a:lvl1pPr>
          </a:lstStyle>
          <a:p>
            <a:r>
              <a:t>SecondName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181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70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2" y="1514756"/>
            <a:ext cx="3929500" cy="358448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3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2" y="1873835"/>
            <a:ext cx="3929500" cy="792684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2" y="3008431"/>
            <a:ext cx="3929500" cy="358448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2" y="3367511"/>
            <a:ext cx="3929500" cy="792684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2" y="4480060"/>
            <a:ext cx="3929500" cy="358448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2" y="4839139"/>
            <a:ext cx="3929500" cy="792684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3819404" cy="349251"/>
          </a:xfrm>
        </p:spPr>
        <p:txBody>
          <a:bodyPr/>
          <a:lstStyle>
            <a:lvl1pPr marL="0" algn="l" defTabSz="121914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8" y="5158385"/>
            <a:ext cx="3816116" cy="349251"/>
          </a:xfrm>
        </p:spPr>
        <p:txBody>
          <a:bodyPr/>
          <a:lstStyle>
            <a:lvl1pPr marL="0" algn="l" defTabSz="121914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3820672" cy="349251"/>
          </a:xfrm>
        </p:spPr>
        <p:txBody>
          <a:bodyPr/>
          <a:lstStyle>
            <a:lvl1pPr marL="0" algn="l" defTabSz="121914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6170841"/>
            <a:ext cx="3820672" cy="349251"/>
          </a:xfrm>
        </p:spPr>
        <p:txBody>
          <a:bodyPr/>
          <a:lstStyle>
            <a:lvl1pPr marL="0" algn="l" defTabSz="121914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youremail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28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11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2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4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542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703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861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768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40D16B-9AD1-1D4C-9DB9-C64BC7A5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4413A-82F3-004D-996E-B00D91E0B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FC2FB-17F3-B94F-875E-BC1A43F87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441F4-394D-C649-B8D9-D23CF185C88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1935F-0F82-A843-86B0-C7B2F9083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E138A-BE9B-5E43-A45B-95C5FA2D1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5C984-26BE-0745-AF09-7C8F6E1869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0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47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8EFF-927E-2C4C-8588-65C950992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215145"/>
            <a:ext cx="8805334" cy="1811866"/>
          </a:xfrm>
        </p:spPr>
        <p:txBody>
          <a:bodyPr>
            <a:noAutofit/>
          </a:bodyPr>
          <a:lstStyle/>
          <a:p>
            <a:r>
              <a:rPr lang="en-US" sz="6800" b="1" dirty="0">
                <a:solidFill>
                  <a:schemeClr val="bg2"/>
                </a:solidFill>
              </a:rPr>
              <a:t>Microsoft Fabric</a:t>
            </a:r>
            <a:br>
              <a:rPr lang="en-US" sz="6800" b="1" dirty="0">
                <a:solidFill>
                  <a:schemeClr val="bg2"/>
                </a:solidFill>
              </a:rPr>
            </a:br>
            <a:r>
              <a:rPr lang="es-GT" sz="6800" b="1" dirty="0">
                <a:solidFill>
                  <a:schemeClr val="bg2"/>
                </a:solidFill>
              </a:rPr>
              <a:t>El Futuro de la Nube </a:t>
            </a:r>
            <a:endParaRPr lang="en-US" sz="6800" b="1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32F57-D1E9-D24E-8B2C-5A84411C98BC}"/>
              </a:ext>
            </a:extLst>
          </p:cNvPr>
          <p:cNvSpPr/>
          <p:nvPr/>
        </p:nvSpPr>
        <p:spPr>
          <a:xfrm>
            <a:off x="401034" y="5059017"/>
            <a:ext cx="34918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Francisco Rodriguez</a:t>
            </a:r>
          </a:p>
          <a:p>
            <a:r>
              <a:rPr lang="en-US" sz="2000" dirty="0">
                <a:solidFill>
                  <a:schemeClr val="bg2"/>
                </a:solidFill>
              </a:rPr>
              <a:t>Data Engineer </a:t>
            </a:r>
          </a:p>
          <a:p>
            <a:r>
              <a:rPr lang="en-US" dirty="0">
                <a:solidFill>
                  <a:schemeClr val="bg2"/>
                </a:solidFill>
              </a:rPr>
              <a:t>Microsoft Certified Trainer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378994-C8A1-2B49-AE99-CCDBDBF6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34" y="4969934"/>
            <a:ext cx="1490131" cy="1490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C62A-4EAA-CD4D-A5F7-0398B64D4A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246534" y="5038641"/>
            <a:ext cx="1354665" cy="14214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21FB47-91D4-6046-230F-3F4C1D2A7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067" y="5073620"/>
            <a:ext cx="1282758" cy="12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8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A81C-543C-DA45-AC1C-E9E0FF59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Material </a:t>
            </a:r>
            <a:r>
              <a:rPr lang="es-GT" b="1" dirty="0"/>
              <a:t>Adicional</a:t>
            </a:r>
          </a:p>
        </p:txBody>
      </p:sp>
      <p:pic>
        <p:nvPicPr>
          <p:cNvPr id="2050" name="Picture 2" descr="Generador de Códigos QR Codes">
            <a:extLst>
              <a:ext uri="{FF2B5EF4-FFF2-40B4-BE49-F238E27FC236}">
                <a16:creationId xmlns:a16="http://schemas.microsoft.com/office/drawing/2014/main" id="{160AA364-D291-3179-8C6A-9CF8D5EF03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27" y="1523579"/>
            <a:ext cx="4546839" cy="45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45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0D1216-39AC-A944-817C-805A42DB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FB10D7-543B-714B-9F12-4530C256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4501102"/>
            <a:ext cx="2058953" cy="21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31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>
          <a:xfrm>
            <a:off x="546706" y="2026269"/>
            <a:ext cx="3929500" cy="358448"/>
          </a:xfrm>
        </p:spPr>
        <p:txBody>
          <a:bodyPr/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6788236" y="3088345"/>
            <a:ext cx="2120483" cy="358448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Social</a:t>
            </a:r>
            <a:r>
              <a:rPr lang="en-US" dirty="0">
                <a:solidFill>
                  <a:schemeClr val="tx2"/>
                </a:solidFill>
              </a:rPr>
              <a:t>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256168-6230-C345-89DE-B9F00ECA8804}"/>
              </a:ext>
            </a:extLst>
          </p:cNvPr>
          <p:cNvSpPr txBox="1"/>
          <p:nvPr/>
        </p:nvSpPr>
        <p:spPr>
          <a:xfrm>
            <a:off x="7833362" y="507492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EDF94-2BBA-A64A-BFB9-DB5FF8669AE7}"/>
              </a:ext>
            </a:extLst>
          </p:cNvPr>
          <p:cNvSpPr txBox="1"/>
          <p:nvPr/>
        </p:nvSpPr>
        <p:spPr>
          <a:xfrm>
            <a:off x="6626167" y="2167632"/>
            <a:ext cx="2444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  <a:latin typeface="+mj-lt"/>
                <a:cs typeface="Calibri Light" panose="020F0302020204030204" pitchFamily="34" charset="0"/>
              </a:rPr>
              <a:t>Github</a:t>
            </a:r>
            <a:endParaRPr lang="en-US" sz="1600" b="1" dirty="0">
              <a:solidFill>
                <a:schemeClr val="tx2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7F3DC1B-B284-88A0-4E32-262B0589A7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9" name="Marcador de posición de imagen 6">
            <a:extLst>
              <a:ext uri="{FF2B5EF4-FFF2-40B4-BE49-F238E27FC236}">
                <a16:creationId xmlns:a16="http://schemas.microsoft.com/office/drawing/2014/main" id="{41208D61-2440-60CA-AC14-C1542824E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706" y="725140"/>
            <a:ext cx="2193154" cy="21931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rlos">
            <a:extLst>
              <a:ext uri="{FF2B5EF4-FFF2-40B4-BE49-F238E27FC236}">
                <a16:creationId xmlns:a16="http://schemas.microsoft.com/office/drawing/2014/main" id="{176F2BE3-2D34-D177-0BDE-0A276C0B719D}"/>
              </a:ext>
            </a:extLst>
          </p:cNvPr>
          <p:cNvSpPr txBox="1">
            <a:spLocks/>
          </p:cNvSpPr>
          <p:nvPr/>
        </p:nvSpPr>
        <p:spPr>
          <a:xfrm>
            <a:off x="241246" y="2771158"/>
            <a:ext cx="6137625" cy="7118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defTabSz="621791">
              <a:defRPr sz="4080"/>
            </a:pPr>
            <a:r>
              <a:rPr lang="es-GT" sz="4080" b="1" kern="0">
                <a:solidFill>
                  <a:sysClr val="windowText" lastClr="000000"/>
                </a:solidFill>
              </a:rPr>
              <a:t>Francisco Rodriguez</a:t>
            </a:r>
            <a:endParaRPr lang="es-GT" sz="408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Cloud Data Engineer - Microsoft MVP Data Platform">
            <a:extLst>
              <a:ext uri="{FF2B5EF4-FFF2-40B4-BE49-F238E27FC236}">
                <a16:creationId xmlns:a16="http://schemas.microsoft.com/office/drawing/2014/main" id="{ACDE4110-9974-651F-465C-0B4AEDB085B1}"/>
              </a:ext>
            </a:extLst>
          </p:cNvPr>
          <p:cNvSpPr txBox="1">
            <a:spLocks/>
          </p:cNvSpPr>
          <p:nvPr/>
        </p:nvSpPr>
        <p:spPr>
          <a:xfrm>
            <a:off x="241246" y="3483040"/>
            <a:ext cx="5281608" cy="6477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4846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Data Engineer</a:t>
            </a:r>
          </a:p>
          <a:p>
            <a:r>
              <a:rPr lang="en-US" sz="3200"/>
              <a:t>Microsoft Certified Trainer</a:t>
            </a:r>
            <a:endParaRPr lang="en-US" sz="3600" dirty="0"/>
          </a:p>
        </p:txBody>
      </p:sp>
      <p:sp>
        <p:nvSpPr>
          <p:cNvPr id="15" name="carlos-lopez-taks">
            <a:extLst>
              <a:ext uri="{FF2B5EF4-FFF2-40B4-BE49-F238E27FC236}">
                <a16:creationId xmlns:a16="http://schemas.microsoft.com/office/drawing/2014/main" id="{C5433B54-435F-F62E-ADBD-F07168A37E38}"/>
              </a:ext>
            </a:extLst>
          </p:cNvPr>
          <p:cNvSpPr txBox="1"/>
          <p:nvPr/>
        </p:nvSpPr>
        <p:spPr>
          <a:xfrm>
            <a:off x="7012048" y="3652540"/>
            <a:ext cx="2418289" cy="457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30000"/>
              </a:lnSpc>
              <a:spcBef>
                <a:spcPts val="1000"/>
              </a:spcBef>
              <a:defRPr sz="1600" b="0"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lang="es-GT" sz="2000" dirty="0">
                <a:latin typeface="IBM Plex Sans" panose="020B0503050203000203" pitchFamily="34" charset="77"/>
              </a:rPr>
              <a:t>Francisco Rodriguez</a:t>
            </a:r>
            <a:endParaRPr dirty="0">
              <a:latin typeface="IBM Plex Sans" panose="020B0503050203000203" pitchFamily="34" charset="77"/>
            </a:endParaRPr>
          </a:p>
        </p:txBody>
      </p:sp>
      <p:sp>
        <p:nvSpPr>
          <p:cNvPr id="16" name="carlosarturo.lopeztaks">
            <a:extLst>
              <a:ext uri="{FF2B5EF4-FFF2-40B4-BE49-F238E27FC236}">
                <a16:creationId xmlns:a16="http://schemas.microsoft.com/office/drawing/2014/main" id="{643AAEAD-2AE7-98E3-A13E-42DE0A240A4E}"/>
              </a:ext>
            </a:extLst>
          </p:cNvPr>
          <p:cNvSpPr txBox="1"/>
          <p:nvPr/>
        </p:nvSpPr>
        <p:spPr>
          <a:xfrm>
            <a:off x="7012047" y="4650876"/>
            <a:ext cx="2418289" cy="457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30000"/>
              </a:lnSpc>
              <a:spcBef>
                <a:spcPts val="1000"/>
              </a:spcBef>
              <a:defRPr sz="1600" b="0"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lang="es-GT" sz="2000" dirty="0">
                <a:solidFill>
                  <a:srgbClr val="222123"/>
                </a:solidFill>
                <a:latin typeface="IBM Plex Sans"/>
                <a:sym typeface="IBM Plex Sans"/>
              </a:rPr>
              <a:t>Francisco Rodriguez</a:t>
            </a:r>
            <a:endParaRPr sz="2000" dirty="0">
              <a:solidFill>
                <a:srgbClr val="222123"/>
              </a:solidFill>
              <a:latin typeface="IBM Plex Sans"/>
              <a:sym typeface="IBM Plex Sans"/>
            </a:endParaRPr>
          </a:p>
        </p:txBody>
      </p:sp>
      <p:sp>
        <p:nvSpPr>
          <p:cNvPr id="17" name="@CarlosLopezDBA">
            <a:extLst>
              <a:ext uri="{FF2B5EF4-FFF2-40B4-BE49-F238E27FC236}">
                <a16:creationId xmlns:a16="http://schemas.microsoft.com/office/drawing/2014/main" id="{3970CC40-DF99-9EFE-38E8-C3A82A68E5C5}"/>
              </a:ext>
            </a:extLst>
          </p:cNvPr>
          <p:cNvSpPr txBox="1"/>
          <p:nvPr/>
        </p:nvSpPr>
        <p:spPr>
          <a:xfrm>
            <a:off x="6943571" y="4123983"/>
            <a:ext cx="2290048" cy="457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30000"/>
              </a:lnSpc>
              <a:spcBef>
                <a:spcPts val="1000"/>
              </a:spcBef>
              <a:defRPr sz="1600" b="0"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dirty="0">
                <a:latin typeface="IBM Plex Sans" panose="020B0503050203000203" pitchFamily="34" charset="77"/>
              </a:rPr>
              <a:t>@</a:t>
            </a:r>
            <a:r>
              <a:rPr lang="es-GT" sz="2000" dirty="0">
                <a:latin typeface="IBM Plex Sans" panose="020B0503050203000203" pitchFamily="34" charset="77"/>
              </a:rPr>
              <a:t>FrankyRodFabric</a:t>
            </a:r>
            <a:endParaRPr dirty="0">
              <a:latin typeface="IBM Plex Sans" panose="020B0503050203000203" pitchFamily="34" charset="77"/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A062D944-73BC-6D42-60A6-EF8A11C45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147" y="3705561"/>
            <a:ext cx="3429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n 19" descr="Imagen que contiene negro&#10;&#10;Descripción generada automáticamente">
            <a:extLst>
              <a:ext uri="{FF2B5EF4-FFF2-40B4-BE49-F238E27FC236}">
                <a16:creationId xmlns:a16="http://schemas.microsoft.com/office/drawing/2014/main" id="{F956A13D-251C-BA4C-88F7-9B7521EEE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99" y="4584336"/>
            <a:ext cx="2149236" cy="21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04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B58C609-2587-DA77-F3C0-E882EADCE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1"/>
          <a:stretch/>
        </p:blipFill>
        <p:spPr>
          <a:xfrm>
            <a:off x="923731" y="600237"/>
            <a:ext cx="10111778" cy="5657526"/>
          </a:xfrm>
        </p:spPr>
      </p:pic>
    </p:spTree>
    <p:extLst>
      <p:ext uri="{BB962C8B-B14F-4D97-AF65-F5344CB8AC3E}">
        <p14:creationId xmlns:p14="http://schemas.microsoft.com/office/powerpoint/2010/main" val="2840869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arlos"/>
          <p:cNvSpPr txBox="1">
            <a:spLocks noGrp="1"/>
          </p:cNvSpPr>
          <p:nvPr>
            <p:ph type="title"/>
          </p:nvPr>
        </p:nvSpPr>
        <p:spPr>
          <a:xfrm>
            <a:off x="475725" y="984666"/>
            <a:ext cx="6137625" cy="7118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1" defTabSz="621791">
              <a:defRPr sz="4080"/>
            </a:pPr>
            <a:r>
              <a:rPr lang="es-GT" b="1" dirty="0"/>
              <a:t>Francisco Rodriguez</a:t>
            </a:r>
            <a:endParaRPr b="1" dirty="0"/>
          </a:p>
        </p:txBody>
      </p:sp>
      <p:sp>
        <p:nvSpPr>
          <p:cNvPr id="218" name="Cloud Data Engineer - Microsoft MVP Data Platform"/>
          <p:cNvSpPr txBox="1">
            <a:spLocks noGrp="1"/>
          </p:cNvSpPr>
          <p:nvPr>
            <p:ph type="body" sz="quarter" idx="1"/>
          </p:nvPr>
        </p:nvSpPr>
        <p:spPr>
          <a:xfrm>
            <a:off x="475725" y="1696548"/>
            <a:ext cx="5281608" cy="647787"/>
          </a:xfrm>
          <a:prstGeom prst="rect">
            <a:avLst/>
          </a:prstGeom>
        </p:spPr>
        <p:txBody>
          <a:bodyPr>
            <a:noAutofit/>
          </a:bodyPr>
          <a:lstStyle>
            <a:lvl1pPr defTabSz="484631">
              <a:spcBef>
                <a:spcPts val="500"/>
              </a:spcBef>
              <a:defRPr sz="1907"/>
            </a:lvl1pPr>
          </a:lstStyle>
          <a:p>
            <a:r>
              <a:rPr lang="en-US" sz="3600" dirty="0"/>
              <a:t>Data Engineer</a:t>
            </a:r>
          </a:p>
          <a:p>
            <a:r>
              <a:rPr lang="en-US" sz="3200" dirty="0"/>
              <a:t>Microsoft Certified Trainer</a:t>
            </a:r>
            <a:endParaRPr lang="en-US" sz="3600" dirty="0"/>
          </a:p>
        </p:txBody>
      </p:sp>
      <p:sp>
        <p:nvSpPr>
          <p:cNvPr id="223" name="carlos-lopez-taks"/>
          <p:cNvSpPr txBox="1"/>
          <p:nvPr/>
        </p:nvSpPr>
        <p:spPr>
          <a:xfrm>
            <a:off x="1050343" y="4203120"/>
            <a:ext cx="2418289" cy="457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30000"/>
              </a:lnSpc>
              <a:spcBef>
                <a:spcPts val="1000"/>
              </a:spcBef>
              <a:defRPr sz="1600" b="0"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lang="es-GT" sz="2000" dirty="0">
                <a:latin typeface="IBM Plex Sans" panose="020B0503050203000203" pitchFamily="34" charset="77"/>
              </a:rPr>
              <a:t>Francisco Rodriguez</a:t>
            </a:r>
            <a:endParaRPr dirty="0">
              <a:latin typeface="IBM Plex Sans" panose="020B0503050203000203" pitchFamily="34" charset="77"/>
            </a:endParaRPr>
          </a:p>
        </p:txBody>
      </p:sp>
      <p:sp>
        <p:nvSpPr>
          <p:cNvPr id="224" name="carlosarturo.lopeztaks"/>
          <p:cNvSpPr txBox="1"/>
          <p:nvPr/>
        </p:nvSpPr>
        <p:spPr>
          <a:xfrm>
            <a:off x="1050342" y="5201456"/>
            <a:ext cx="2418289" cy="457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30000"/>
              </a:lnSpc>
              <a:spcBef>
                <a:spcPts val="1000"/>
              </a:spcBef>
              <a:defRPr sz="1600" b="0"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lang="es-GT" sz="2000" dirty="0">
                <a:solidFill>
                  <a:srgbClr val="222123"/>
                </a:solidFill>
                <a:latin typeface="IBM Plex Sans"/>
                <a:sym typeface="IBM Plex Sans"/>
              </a:rPr>
              <a:t>Francisco Rodriguez</a:t>
            </a:r>
            <a:endParaRPr sz="2000" dirty="0">
              <a:solidFill>
                <a:srgbClr val="222123"/>
              </a:solidFill>
              <a:latin typeface="IBM Plex Sans"/>
              <a:sym typeface="IBM Plex Sans"/>
            </a:endParaRPr>
          </a:p>
        </p:txBody>
      </p:sp>
      <p:sp>
        <p:nvSpPr>
          <p:cNvPr id="225" name="@CarlosLopezDBA"/>
          <p:cNvSpPr txBox="1"/>
          <p:nvPr/>
        </p:nvSpPr>
        <p:spPr>
          <a:xfrm>
            <a:off x="981866" y="4674563"/>
            <a:ext cx="2290048" cy="457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30000"/>
              </a:lnSpc>
              <a:spcBef>
                <a:spcPts val="1000"/>
              </a:spcBef>
              <a:defRPr sz="1600" b="0"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dirty="0">
                <a:latin typeface="IBM Plex Sans" panose="020B0503050203000203" pitchFamily="34" charset="77"/>
              </a:rPr>
              <a:t>@</a:t>
            </a:r>
            <a:r>
              <a:rPr lang="es-GT" sz="2000" dirty="0">
                <a:latin typeface="IBM Plex Sans" panose="020B0503050203000203" pitchFamily="34" charset="77"/>
              </a:rPr>
              <a:t>FrankyRodFabric</a:t>
            </a:r>
            <a:endParaRPr dirty="0">
              <a:latin typeface="IBM Plex Sans" panose="020B0503050203000203" pitchFamily="34" charset="77"/>
            </a:endParaR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42" y="4256141"/>
            <a:ext cx="342901" cy="132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37D6AB-DF03-2045-8D55-22DFF8FAC917}"/>
              </a:ext>
            </a:extLst>
          </p:cNvPr>
          <p:cNvSpPr/>
          <p:nvPr/>
        </p:nvSpPr>
        <p:spPr>
          <a:xfrm>
            <a:off x="8435415" y="3484222"/>
            <a:ext cx="22012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IBM Plex Sans" panose="020B0503050203000203" pitchFamily="34" charset="0"/>
              </a:rPr>
              <a:t>Community</a:t>
            </a:r>
            <a:r>
              <a:rPr lang="en-US" dirty="0">
                <a:latin typeface="IBM Plex Sans" panose="020B0503050203000203" pitchFamily="34" charset="0"/>
              </a:rPr>
              <a:t>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12DD5-7973-7E46-BC92-3DC39A109BAB}"/>
              </a:ext>
            </a:extLst>
          </p:cNvPr>
          <p:cNvSpPr/>
          <p:nvPr/>
        </p:nvSpPr>
        <p:spPr>
          <a:xfrm>
            <a:off x="7031864" y="3902198"/>
            <a:ext cx="50083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latin typeface="IBM Plex Sans" panose="020B0503050203000203" pitchFamily="34" charset="77"/>
                <a:sym typeface="IBM Plex Sans Regular"/>
              </a:rPr>
              <a:t>Speaker, Local Community Leader Microsoft Fabric Guatemala 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EF1632A4-1786-3CB4-4B19-06354605CEE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>
            <a:fillRect/>
          </a:stretch>
        </p:blipFill>
        <p:spPr>
          <a:xfrm>
            <a:off x="8335036" y="857128"/>
            <a:ext cx="2193154" cy="21931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6507CE-9388-1393-EA6D-54752CCA7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228" y="4923577"/>
            <a:ext cx="1685408" cy="1685408"/>
          </a:xfrm>
          <a:prstGeom prst="rect">
            <a:avLst/>
          </a:prstGeom>
        </p:spPr>
      </p:pic>
      <p:pic>
        <p:nvPicPr>
          <p:cNvPr id="10" name="Imagen 9" descr="Imagen que contiene negro&#10;&#10;Descripción generada automáticamente">
            <a:extLst>
              <a:ext uri="{FF2B5EF4-FFF2-40B4-BE49-F238E27FC236}">
                <a16:creationId xmlns:a16="http://schemas.microsoft.com/office/drawing/2014/main" id="{6F2F3F24-7D34-BA19-3306-813D89548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99" y="4584336"/>
            <a:ext cx="2149236" cy="21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28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44FA1-CAB4-5A4E-A99B-D25ED4888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3600" dirty="0"/>
              <a:t>Introducción </a:t>
            </a:r>
            <a:r>
              <a:rPr lang="en-US" sz="3600" dirty="0"/>
              <a:t>Microsoft Fabric </a:t>
            </a:r>
          </a:p>
          <a:p>
            <a:r>
              <a:rPr lang="es-GT" sz="3600" dirty="0"/>
              <a:t>Servicios Microsoft </a:t>
            </a:r>
            <a:r>
              <a:rPr lang="es-GT" sz="3600" dirty="0" err="1"/>
              <a:t>Fabric</a:t>
            </a:r>
            <a:endParaRPr lang="es-ES_tradnl" dirty="0"/>
          </a:p>
          <a:p>
            <a:r>
              <a:rPr lang="es-GT" sz="3600" dirty="0"/>
              <a:t>Demostración del servicio </a:t>
            </a:r>
            <a:endParaRPr lang="es-ES_tradnl" dirty="0"/>
          </a:p>
          <a:p>
            <a:r>
              <a:rPr lang="en-US" sz="3600" dirty="0" err="1"/>
              <a:t>Dudas</a:t>
            </a:r>
            <a:r>
              <a:rPr lang="en-US" sz="3600" dirty="0"/>
              <a:t> </a:t>
            </a:r>
            <a:endParaRPr lang="es-ES_tradnl" sz="3600" dirty="0"/>
          </a:p>
          <a:p>
            <a:endParaRPr lang="es-ES_trad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825F8-924C-1946-8C32-4700404A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/>
              <a:t>Agenda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8F47E8-FC3F-275E-C6D2-59BCFBB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057" y="1593301"/>
            <a:ext cx="3249286" cy="32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3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5794214"/>
            <a:ext cx="10820400" cy="6350"/>
          </a:xfrm>
          <a:prstGeom prst="rect">
            <a:avLst/>
          </a:prstGeom>
          <a:solidFill>
            <a:srgbClr val="323232"/>
          </a:solidFill>
        </p:spPr>
        <p:txBody>
          <a:bodyPr/>
          <a:lstStyle/>
          <a:p>
            <a:endParaRPr lang="es-MX" sz="1200"/>
          </a:p>
        </p:txBody>
      </p:sp>
      <p:sp>
        <p:nvSpPr>
          <p:cNvPr id="3" name="TextBox 3"/>
          <p:cNvSpPr txBox="1"/>
          <p:nvPr/>
        </p:nvSpPr>
        <p:spPr>
          <a:xfrm>
            <a:off x="2118954" y="1078274"/>
            <a:ext cx="795409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4"/>
              </a:lnSpc>
            </a:pPr>
            <a:r>
              <a:rPr lang="en-US" sz="4334">
                <a:solidFill>
                  <a:srgbClr val="FFFEFE"/>
                </a:solidFill>
                <a:latin typeface="Poppins Bold"/>
              </a:rPr>
              <a:t>Global water crisis facts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402862"/>
            <a:ext cx="10896600" cy="62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s-CO" sz="6400" dirty="0"/>
              <a:t>¿Qué es Microsoft Fabric?</a:t>
            </a:r>
            <a:endParaRPr lang="en-US" sz="3333" dirty="0">
              <a:solidFill>
                <a:srgbClr val="43A5FF"/>
              </a:solidFill>
              <a:latin typeface="Poppins Medium Bold"/>
            </a:endParaRPr>
          </a:p>
        </p:txBody>
      </p:sp>
      <p:pic>
        <p:nvPicPr>
          <p:cNvPr id="2050" name="Picture 2" descr="Captura de pantalla de la arquitectura de OneLake que muestra el formato de almacenamiento Delta-Parquet como base del proceso sin servidor.">
            <a:extLst>
              <a:ext uri="{FF2B5EF4-FFF2-40B4-BE49-F238E27FC236}">
                <a16:creationId xmlns:a16="http://schemas.microsoft.com/office/drawing/2014/main" id="{129F8EFA-B8B7-B971-9A13-50E650AC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74" y="1089424"/>
            <a:ext cx="6760084" cy="442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409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5794214"/>
            <a:ext cx="10820400" cy="6350"/>
          </a:xfrm>
          <a:prstGeom prst="rect">
            <a:avLst/>
          </a:prstGeom>
          <a:solidFill>
            <a:srgbClr val="323232"/>
          </a:solidFill>
        </p:spPr>
        <p:txBody>
          <a:bodyPr/>
          <a:lstStyle/>
          <a:p>
            <a:endParaRPr lang="es-MX" sz="1200"/>
          </a:p>
        </p:txBody>
      </p:sp>
      <p:sp>
        <p:nvSpPr>
          <p:cNvPr id="3" name="TextBox 3"/>
          <p:cNvSpPr txBox="1"/>
          <p:nvPr/>
        </p:nvSpPr>
        <p:spPr>
          <a:xfrm>
            <a:off x="2118954" y="1078274"/>
            <a:ext cx="795409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4"/>
              </a:lnSpc>
            </a:pPr>
            <a:r>
              <a:rPr lang="en-US" sz="4334">
                <a:solidFill>
                  <a:srgbClr val="FFFEFE"/>
                </a:solidFill>
                <a:latin typeface="Poppins Bold"/>
              </a:rPr>
              <a:t>Global water crisis facts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402862"/>
            <a:ext cx="10896600" cy="1726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s-CO" sz="6400" dirty="0"/>
              <a:t>¿Qué servicios proporciona</a:t>
            </a:r>
          </a:p>
          <a:p>
            <a:pPr algn="ctr">
              <a:lnSpc>
                <a:spcPts val="4334"/>
              </a:lnSpc>
            </a:pPr>
            <a:endParaRPr lang="es-CO" sz="6400" dirty="0"/>
          </a:p>
          <a:p>
            <a:pPr algn="ctr">
              <a:lnSpc>
                <a:spcPts val="4334"/>
              </a:lnSpc>
            </a:pPr>
            <a:r>
              <a:rPr lang="es-CO" sz="6400" dirty="0"/>
              <a:t> Microsoft fabric?</a:t>
            </a:r>
            <a:endParaRPr lang="en-US" sz="3333" dirty="0">
              <a:solidFill>
                <a:srgbClr val="43A5FF"/>
              </a:solidFill>
              <a:latin typeface="Poppins Medium Bold"/>
            </a:endParaRPr>
          </a:p>
        </p:txBody>
      </p:sp>
      <p:pic>
        <p:nvPicPr>
          <p:cNvPr id="5122" name="Picture 2" descr="Captura de pantalla de la arquitectura de Fabric basada en OneLake.">
            <a:extLst>
              <a:ext uri="{FF2B5EF4-FFF2-40B4-BE49-F238E27FC236}">
                <a16:creationId xmlns:a16="http://schemas.microsoft.com/office/drawing/2014/main" id="{E0F843DD-4E76-3C30-006C-53774ABAE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40" y="2424312"/>
            <a:ext cx="6450119" cy="282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253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5794214"/>
            <a:ext cx="10820400" cy="6350"/>
          </a:xfrm>
          <a:prstGeom prst="rect">
            <a:avLst/>
          </a:prstGeom>
          <a:solidFill>
            <a:srgbClr val="323232"/>
          </a:solidFill>
        </p:spPr>
        <p:txBody>
          <a:bodyPr/>
          <a:lstStyle/>
          <a:p>
            <a:endParaRPr lang="es-MX" sz="1200"/>
          </a:p>
        </p:txBody>
      </p:sp>
      <p:sp>
        <p:nvSpPr>
          <p:cNvPr id="3" name="TextBox 3"/>
          <p:cNvSpPr txBox="1"/>
          <p:nvPr/>
        </p:nvSpPr>
        <p:spPr>
          <a:xfrm>
            <a:off x="2118954" y="1078274"/>
            <a:ext cx="795409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4"/>
              </a:lnSpc>
            </a:pPr>
            <a:r>
              <a:rPr lang="en-US" sz="4334">
                <a:solidFill>
                  <a:srgbClr val="FFFEFE"/>
                </a:solidFill>
                <a:latin typeface="Poppins Bold"/>
              </a:rPr>
              <a:t>Global water crisis facts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600" y="540634"/>
            <a:ext cx="10896600" cy="62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6400" dirty="0"/>
              <a:t>Microsoft OneLake</a:t>
            </a:r>
            <a:endParaRPr lang="en-US" sz="3333" dirty="0">
              <a:solidFill>
                <a:srgbClr val="43A5FF"/>
              </a:solidFill>
              <a:latin typeface="Poppins Medium Bold"/>
            </a:endParaRP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149444B-E1E7-FE99-B33C-DA88A7BF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22" y="1594933"/>
            <a:ext cx="6591388" cy="33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8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5794214"/>
            <a:ext cx="10820400" cy="6350"/>
          </a:xfrm>
          <a:prstGeom prst="rect">
            <a:avLst/>
          </a:prstGeom>
          <a:solidFill>
            <a:srgbClr val="323232"/>
          </a:solidFill>
        </p:spPr>
        <p:txBody>
          <a:bodyPr/>
          <a:lstStyle/>
          <a:p>
            <a:endParaRPr lang="es-MX" sz="1200"/>
          </a:p>
        </p:txBody>
      </p:sp>
      <p:sp>
        <p:nvSpPr>
          <p:cNvPr id="3" name="TextBox 3"/>
          <p:cNvSpPr txBox="1"/>
          <p:nvPr/>
        </p:nvSpPr>
        <p:spPr>
          <a:xfrm>
            <a:off x="2118954" y="1078274"/>
            <a:ext cx="795409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4"/>
              </a:lnSpc>
            </a:pPr>
            <a:r>
              <a:rPr lang="en-US" sz="4334">
                <a:solidFill>
                  <a:srgbClr val="FFFEFE"/>
                </a:solidFill>
                <a:latin typeface="Poppins Bold"/>
              </a:rPr>
              <a:t>Global water crisis facts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600" y="540634"/>
            <a:ext cx="10896600" cy="2174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GT" sz="4400" b="1" dirty="0">
                <a:solidFill>
                  <a:srgbClr val="161616"/>
                </a:solidFill>
                <a:latin typeface="Segoe UI" panose="020B0502040204020203" pitchFamily="34" charset="0"/>
              </a:rPr>
              <a:t>Almacenamiento y análisis de datos</a:t>
            </a:r>
          </a:p>
          <a:p>
            <a:br>
              <a:rPr lang="es-GT" sz="6400" dirty="0">
                <a:solidFill>
                  <a:srgbClr val="161616"/>
                </a:solidFill>
                <a:latin typeface="Segoe UI" panose="020B0502040204020203" pitchFamily="34" charset="0"/>
              </a:rPr>
            </a:br>
            <a:endParaRPr lang="en-US" sz="3333" dirty="0">
              <a:solidFill>
                <a:srgbClr val="43A5FF"/>
              </a:solidFill>
              <a:latin typeface="Poppins Medium Bold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1BBE3EC-0FB4-C7B6-4D97-6C6A9D1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278843"/>
            <a:ext cx="7467600" cy="42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74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5794214"/>
            <a:ext cx="10820400" cy="6350"/>
          </a:xfrm>
          <a:prstGeom prst="rect">
            <a:avLst/>
          </a:prstGeom>
          <a:solidFill>
            <a:srgbClr val="323232"/>
          </a:solidFill>
        </p:spPr>
        <p:txBody>
          <a:bodyPr/>
          <a:lstStyle/>
          <a:p>
            <a:endParaRPr lang="es-MX" sz="1200"/>
          </a:p>
        </p:txBody>
      </p:sp>
      <p:sp>
        <p:nvSpPr>
          <p:cNvPr id="3" name="TextBox 3"/>
          <p:cNvSpPr txBox="1"/>
          <p:nvPr/>
        </p:nvSpPr>
        <p:spPr>
          <a:xfrm>
            <a:off x="2118954" y="1078274"/>
            <a:ext cx="795409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4"/>
              </a:lnSpc>
            </a:pPr>
            <a:r>
              <a:rPr lang="en-US" sz="4334">
                <a:solidFill>
                  <a:srgbClr val="FFFEFE"/>
                </a:solidFill>
                <a:latin typeface="Poppins Bold"/>
              </a:rPr>
              <a:t>Global water crisis facts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600" y="540634"/>
            <a:ext cx="10896600" cy="1726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</a:pPr>
            <a:r>
              <a:rPr lang="es-ES" sz="6400" dirty="0"/>
              <a:t>Componentes principales de</a:t>
            </a:r>
          </a:p>
          <a:p>
            <a:pPr algn="ctr">
              <a:lnSpc>
                <a:spcPts val="4334"/>
              </a:lnSpc>
            </a:pPr>
            <a:endParaRPr lang="es-ES" sz="6400" dirty="0"/>
          </a:p>
          <a:p>
            <a:pPr algn="ctr">
              <a:lnSpc>
                <a:spcPts val="4334"/>
              </a:lnSpc>
            </a:pPr>
            <a:r>
              <a:rPr lang="es-ES" sz="6400" dirty="0"/>
              <a:t> Real-Time Analytics</a:t>
            </a:r>
            <a:endParaRPr lang="en-US" sz="3333" dirty="0">
              <a:solidFill>
                <a:srgbClr val="43A5FF"/>
              </a:solidFill>
              <a:latin typeface="Poppins Medium Bold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29643BF-FD2F-8E06-D357-38A1651CD5AD}"/>
              </a:ext>
            </a:extLst>
          </p:cNvPr>
          <p:cNvSpPr txBox="1"/>
          <p:nvPr/>
        </p:nvSpPr>
        <p:spPr>
          <a:xfrm>
            <a:off x="6908801" y="2406612"/>
            <a:ext cx="41924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CREATE TABLE ReclamosContoso (</a:t>
            </a:r>
          </a:p>
          <a:p>
            <a:r>
              <a:rPr lang="es-GT" dirty="0"/>
              <a:t>     IDReclamo: string,</a:t>
            </a:r>
          </a:p>
          <a:p>
            <a:r>
              <a:rPr lang="es-GT" dirty="0"/>
              <a:t>     DetalleReclamo: int,</a:t>
            </a:r>
          </a:p>
          <a:p>
            <a:r>
              <a:rPr lang="es-GT" dirty="0"/>
              <a:t>     FechaReclamo: datetime,</a:t>
            </a:r>
          </a:p>
          <a:p>
            <a:r>
              <a:rPr lang="es-GT" dirty="0"/>
              <a:t>     NombreAsegurado: string,</a:t>
            </a:r>
          </a:p>
          <a:p>
            <a:r>
              <a:rPr lang="es-GT" dirty="0"/>
              <a:t>     EmailAsegurado: string,</a:t>
            </a:r>
          </a:p>
          <a:p>
            <a:r>
              <a:rPr lang="es-GT" dirty="0"/>
              <a:t>     TipoSeguro: string,</a:t>
            </a:r>
          </a:p>
          <a:p>
            <a:r>
              <a:rPr lang="es-GT" dirty="0"/>
              <a:t>     MontoReclamado: real,</a:t>
            </a:r>
          </a:p>
          <a:p>
            <a:r>
              <a:rPr lang="es-GT" dirty="0"/>
              <a:t>     MontoAjustado: real,</a:t>
            </a:r>
          </a:p>
          <a:p>
            <a:r>
              <a:rPr lang="es-GT" dirty="0"/>
              <a:t>     ImpuestoReclamo: real)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5EACF76-1EC8-1C58-C7AA-BEEC2C08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69" y="2499510"/>
            <a:ext cx="4953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90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5794214"/>
            <a:ext cx="10820400" cy="6350"/>
          </a:xfrm>
          <a:prstGeom prst="rect">
            <a:avLst/>
          </a:prstGeom>
          <a:solidFill>
            <a:srgbClr val="323232"/>
          </a:solidFill>
        </p:spPr>
        <p:txBody>
          <a:bodyPr/>
          <a:lstStyle/>
          <a:p>
            <a:endParaRPr lang="es-MX" sz="1200"/>
          </a:p>
        </p:txBody>
      </p:sp>
      <p:grpSp>
        <p:nvGrpSpPr>
          <p:cNvPr id="3" name="Group 3"/>
          <p:cNvGrpSpPr/>
          <p:nvPr/>
        </p:nvGrpSpPr>
        <p:grpSpPr>
          <a:xfrm>
            <a:off x="1552126" y="2528297"/>
            <a:ext cx="9087749" cy="920433"/>
            <a:chOff x="0" y="354290"/>
            <a:chExt cx="18175498" cy="1840866"/>
          </a:xfrm>
        </p:grpSpPr>
        <p:sp>
          <p:nvSpPr>
            <p:cNvPr id="4" name="TextBox 4"/>
            <p:cNvSpPr txBox="1"/>
            <p:nvPr/>
          </p:nvSpPr>
          <p:spPr>
            <a:xfrm>
              <a:off x="0" y="354290"/>
              <a:ext cx="18175498" cy="1304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4"/>
                </a:lnSpc>
              </a:pPr>
              <a:r>
                <a:rPr lang="es-GT" sz="5867" b="1" dirty="0">
                  <a:solidFill>
                    <a:srgbClr val="323232"/>
                  </a:solidFill>
                  <a:latin typeface="Poppins Bold"/>
                </a:rPr>
                <a:t>Demostración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34004"/>
              <a:ext cx="18175498" cy="461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7"/>
                </a:lnSpc>
              </a:pPr>
              <a:endParaRPr lang="en-US" sz="1333" b="1" dirty="0">
                <a:solidFill>
                  <a:srgbClr val="323232"/>
                </a:solidFill>
                <a:latin typeface="Poppins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Summit 2021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 Summit 2021" id="{E2AC3C20-74BA-1A4B-A67F-2FFD5F0B3B5A}" vid="{9690F158-C009-A845-9EE4-0C7D6E2A7A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243</Words>
  <Application>Microsoft Office PowerPoint</Application>
  <PresentationFormat>Panorámica</PresentationFormat>
  <Paragraphs>68</Paragraphs>
  <Slides>13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7" baseType="lpstr">
      <vt:lpstr>Arial</vt:lpstr>
      <vt:lpstr>Calibri</vt:lpstr>
      <vt:lpstr>Calibri Light</vt:lpstr>
      <vt:lpstr>IBM Plex Sans</vt:lpstr>
      <vt:lpstr>IBM Plex Sans Medium</vt:lpstr>
      <vt:lpstr>IBM Plex Sans SemiBold</vt:lpstr>
      <vt:lpstr>Poppins Bold</vt:lpstr>
      <vt:lpstr>Poppins Light</vt:lpstr>
      <vt:lpstr>Poppins Medium Bold</vt:lpstr>
      <vt:lpstr>Roboto</vt:lpstr>
      <vt:lpstr>Roboto Regular</vt:lpstr>
      <vt:lpstr>Segoe UI</vt:lpstr>
      <vt:lpstr>PASS Summit 2021</vt:lpstr>
      <vt:lpstr>Office Theme</vt:lpstr>
      <vt:lpstr>Microsoft Fabric El Futuro de la Nube </vt:lpstr>
      <vt:lpstr>Francisco Rodriguez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Material Adicional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para crear CI/CD pipelines con Azure SQL</dc:title>
  <dc:creator>Microsoft Office User</dc:creator>
  <cp:lastModifiedBy>Francisco Rodriguez</cp:lastModifiedBy>
  <cp:revision>40</cp:revision>
  <dcterms:created xsi:type="dcterms:W3CDTF">2022-09-29T10:49:10Z</dcterms:created>
  <dcterms:modified xsi:type="dcterms:W3CDTF">2023-11-29T21:25:23Z</dcterms:modified>
</cp:coreProperties>
</file>